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6" r:id="rId3"/>
    <p:sldId id="266" r:id="rId4"/>
    <p:sldId id="267" r:id="rId5"/>
    <p:sldId id="257" r:id="rId6"/>
    <p:sldId id="268" r:id="rId7"/>
    <p:sldId id="258" r:id="rId8"/>
    <p:sldId id="259" r:id="rId9"/>
    <p:sldId id="269" r:id="rId10"/>
    <p:sldId id="260" r:id="rId11"/>
    <p:sldId id="270" r:id="rId12"/>
    <p:sldId id="261" r:id="rId13"/>
    <p:sldId id="271" r:id="rId14"/>
    <p:sldId id="272" r:id="rId15"/>
    <p:sldId id="280" r:id="rId16"/>
    <p:sldId id="264" r:id="rId17"/>
    <p:sldId id="274" r:id="rId18"/>
    <p:sldId id="275" r:id="rId19"/>
    <p:sldId id="276" r:id="rId20"/>
    <p:sldId id="277" r:id="rId21"/>
    <p:sldId id="278" r:id="rId22"/>
    <p:sldId id="279" r:id="rId23"/>
  </p:sldIdLst>
  <p:sldSz cx="9906000" cy="6858000" type="A4"/>
  <p:notesSz cx="6858000" cy="9144000"/>
  <p:defaultTextStyle>
    <a:defPPr>
      <a:defRPr lang="en-US"/>
    </a:defPPr>
    <a:lvl1pPr marL="0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66579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33159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99738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66317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32898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99477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66056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32637" algn="l" defTabSz="93315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8" y="-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7334-3053-4894-87D5-CE6FCC00E0CF}" type="datetimeFigureOut">
              <a:rPr lang="en-US" smtClean="0"/>
              <a:pPr/>
              <a:t>18-May-10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5A38D-ECA8-468B-A573-805F2E80E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6579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3159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9738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6317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32898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9477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6056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2637" algn="l" defTabSz="9331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3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9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D837-8509-488E-B77A-A77CAF7BED70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53E6-3965-4839-9359-050B2B7B49EE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FB82-8CB4-42C8-994B-9D32B626C7BD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7EA5-438D-41AF-A43C-7051A673C4AB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5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5" y="2906716"/>
            <a:ext cx="8420100" cy="150018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6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33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99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6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2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99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60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32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27C9-A5C6-4CB0-9328-22F83A96593D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A04A-BAA8-4106-AD3B-2BC9E7432081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579" indent="0">
              <a:buNone/>
              <a:defRPr sz="2100" b="1"/>
            </a:lvl2pPr>
            <a:lvl3pPr marL="933159" indent="0">
              <a:buNone/>
              <a:defRPr sz="1900" b="1"/>
            </a:lvl3pPr>
            <a:lvl4pPr marL="1399738" indent="0">
              <a:buNone/>
              <a:defRPr sz="1600" b="1"/>
            </a:lvl4pPr>
            <a:lvl5pPr marL="1866317" indent="0">
              <a:buNone/>
              <a:defRPr sz="1600" b="1"/>
            </a:lvl5pPr>
            <a:lvl6pPr marL="2332898" indent="0">
              <a:buNone/>
              <a:defRPr sz="1600" b="1"/>
            </a:lvl6pPr>
            <a:lvl7pPr marL="2799477" indent="0">
              <a:buNone/>
              <a:defRPr sz="1600" b="1"/>
            </a:lvl7pPr>
            <a:lvl8pPr marL="3266056" indent="0">
              <a:buNone/>
              <a:defRPr sz="1600" b="1"/>
            </a:lvl8pPr>
            <a:lvl9pPr marL="37326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579" indent="0">
              <a:buNone/>
              <a:defRPr sz="2100" b="1"/>
            </a:lvl2pPr>
            <a:lvl3pPr marL="933159" indent="0">
              <a:buNone/>
              <a:defRPr sz="1900" b="1"/>
            </a:lvl3pPr>
            <a:lvl4pPr marL="1399738" indent="0">
              <a:buNone/>
              <a:defRPr sz="1600" b="1"/>
            </a:lvl4pPr>
            <a:lvl5pPr marL="1866317" indent="0">
              <a:buNone/>
              <a:defRPr sz="1600" b="1"/>
            </a:lvl5pPr>
            <a:lvl6pPr marL="2332898" indent="0">
              <a:buNone/>
              <a:defRPr sz="1600" b="1"/>
            </a:lvl6pPr>
            <a:lvl7pPr marL="2799477" indent="0">
              <a:buNone/>
              <a:defRPr sz="1600" b="1"/>
            </a:lvl7pPr>
            <a:lvl8pPr marL="3266056" indent="0">
              <a:buNone/>
              <a:defRPr sz="1600" b="1"/>
            </a:lvl8pPr>
            <a:lvl9pPr marL="37326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4F90-71EF-447A-A6B0-F51438B6D8EB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5B49-89C6-4E61-B74F-524553C159EA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A2E4-F318-4316-887A-292932D4CE35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49"/>
            <a:ext cx="3259005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4" y="273052"/>
            <a:ext cx="5537729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5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66579" indent="0">
              <a:buNone/>
              <a:defRPr sz="1200"/>
            </a:lvl2pPr>
            <a:lvl3pPr marL="933159" indent="0">
              <a:buNone/>
              <a:defRPr sz="1000"/>
            </a:lvl3pPr>
            <a:lvl4pPr marL="1399738" indent="0">
              <a:buNone/>
              <a:defRPr sz="900"/>
            </a:lvl4pPr>
            <a:lvl5pPr marL="1866317" indent="0">
              <a:buNone/>
              <a:defRPr sz="900"/>
            </a:lvl5pPr>
            <a:lvl6pPr marL="2332898" indent="0">
              <a:buNone/>
              <a:defRPr sz="900"/>
            </a:lvl6pPr>
            <a:lvl7pPr marL="2799477" indent="0">
              <a:buNone/>
              <a:defRPr sz="900"/>
            </a:lvl7pPr>
            <a:lvl8pPr marL="3266056" indent="0">
              <a:buNone/>
              <a:defRPr sz="900"/>
            </a:lvl8pPr>
            <a:lvl9pPr marL="37326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CE4F-58A1-42D6-889A-228E523BB48C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6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6579" indent="0">
              <a:buNone/>
              <a:defRPr sz="2800"/>
            </a:lvl2pPr>
            <a:lvl3pPr marL="933159" indent="0">
              <a:buNone/>
              <a:defRPr sz="2400"/>
            </a:lvl3pPr>
            <a:lvl4pPr marL="1399738" indent="0">
              <a:buNone/>
              <a:defRPr sz="2100"/>
            </a:lvl4pPr>
            <a:lvl5pPr marL="1866317" indent="0">
              <a:buNone/>
              <a:defRPr sz="2100"/>
            </a:lvl5pPr>
            <a:lvl6pPr marL="2332898" indent="0">
              <a:buNone/>
              <a:defRPr sz="2100"/>
            </a:lvl6pPr>
            <a:lvl7pPr marL="2799477" indent="0">
              <a:buNone/>
              <a:defRPr sz="2100"/>
            </a:lvl7pPr>
            <a:lvl8pPr marL="3266056" indent="0">
              <a:buNone/>
              <a:defRPr sz="2100"/>
            </a:lvl8pPr>
            <a:lvl9pPr marL="3732637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66579" indent="0">
              <a:buNone/>
              <a:defRPr sz="1200"/>
            </a:lvl2pPr>
            <a:lvl3pPr marL="933159" indent="0">
              <a:buNone/>
              <a:defRPr sz="1000"/>
            </a:lvl3pPr>
            <a:lvl4pPr marL="1399738" indent="0">
              <a:buNone/>
              <a:defRPr sz="900"/>
            </a:lvl4pPr>
            <a:lvl5pPr marL="1866317" indent="0">
              <a:buNone/>
              <a:defRPr sz="900"/>
            </a:lvl5pPr>
            <a:lvl6pPr marL="2332898" indent="0">
              <a:buNone/>
              <a:defRPr sz="900"/>
            </a:lvl6pPr>
            <a:lvl7pPr marL="2799477" indent="0">
              <a:buNone/>
              <a:defRPr sz="900"/>
            </a:lvl7pPr>
            <a:lvl8pPr marL="3266056" indent="0">
              <a:buNone/>
              <a:defRPr sz="900"/>
            </a:lvl8pPr>
            <a:lvl9pPr marL="37326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D025-63CF-4579-80B1-FAAB9C0FCDB8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3315" tIns="46659" rIns="93315" bIns="46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3315" tIns="46659" rIns="93315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6"/>
          </a:xfrm>
          <a:prstGeom prst="rect">
            <a:avLst/>
          </a:prstGeom>
        </p:spPr>
        <p:txBody>
          <a:bodyPr vert="horz" lIns="93315" tIns="46659" rIns="93315" bIns="4665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EF30-DF65-4A0A-892F-9BCF62BCCBA1}" type="datetime1">
              <a:rPr lang="en-US" smtClean="0"/>
              <a:pPr/>
              <a:t>18-May-10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6"/>
          </a:xfrm>
          <a:prstGeom prst="rect">
            <a:avLst/>
          </a:prstGeom>
        </p:spPr>
        <p:txBody>
          <a:bodyPr vert="horz" lIns="93315" tIns="46659" rIns="93315" bIns="4665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6"/>
          </a:xfrm>
          <a:prstGeom prst="rect">
            <a:avLst/>
          </a:prstGeom>
        </p:spPr>
        <p:txBody>
          <a:bodyPr vert="horz" lIns="93315" tIns="46659" rIns="93315" bIns="4665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1D16-636D-421E-BB59-199426A3AA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33159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936" indent="-349936" algn="l" defTabSz="93315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8190" indent="-291612" algn="l" defTabSz="9331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448" indent="-233290" algn="l" defTabSz="9331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29" indent="-233290" algn="l" defTabSz="93315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9607" indent="-233290" algn="l" defTabSz="93315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66186" indent="-233290" algn="l" defTabSz="9331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32768" indent="-233290" algn="l" defTabSz="9331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99346" indent="-233290" algn="l" defTabSz="9331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5926" indent="-233290" algn="l" defTabSz="93315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6579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3159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738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317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898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477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6056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2637" algn="l" defTabSz="9331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tjie\Desktop\Mireica\Mireica%20training%20material\MIREICA%20TRAINING%20MANUAL%20FINAL.rt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tjie\Desktop\page%206.rt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95401" y="762002"/>
          <a:ext cx="7543800" cy="5571565"/>
        </p:xfrm>
        <a:graphic>
          <a:graphicData uri="http://schemas.openxmlformats.org/presentationml/2006/ole">
            <p:oleObj spid="_x0000_s19458" name="Document" r:id="rId3" imgW="6137374" imgH="8053424" progId="Word.Documen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816100" y="990600"/>
          <a:ext cx="6851650" cy="4648200"/>
        </p:xfrm>
        <a:graphic>
          <a:graphicData uri="http://schemas.openxmlformats.org/presentationml/2006/ole">
            <p:oleObj spid="_x0000_s17409" name="Slide" r:id="rId3" imgW="4570547" imgH="3427618" progId="PowerPoint.Slide.12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524000" y="914400"/>
          <a:ext cx="6934200" cy="5029200"/>
        </p:xfrm>
        <a:graphic>
          <a:graphicData uri="http://schemas.openxmlformats.org/presentationml/2006/ole">
            <p:oleObj spid="_x0000_s24578" name="Slide" r:id="rId3" imgW="4570547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320800" y="304800"/>
          <a:ext cx="7429500" cy="5410200"/>
        </p:xfrm>
        <a:graphic>
          <a:graphicData uri="http://schemas.openxmlformats.org/presentationml/2006/ole">
            <p:oleObj spid="_x0000_s18433" name="Slide" r:id="rId3" imgW="4395279" imgH="3296369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838200"/>
            <a:ext cx="8763000" cy="3941436"/>
          </a:xfrm>
          <a:prstGeom prst="rect">
            <a:avLst/>
          </a:prstGeom>
        </p:spPr>
        <p:txBody>
          <a:bodyPr wrap="square" lIns="93315" tIns="46659" rIns="93315" bIns="4665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External Skincare is not Enough?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Top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 (Epidermis) – where skincare creams work, is less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than 10% of the skin total thickness.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2</a:t>
            </a:r>
            <a:r>
              <a:rPr lang="en-US" sz="1400" baseline="30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nd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Layer (Dermis) – overall structure, resilience and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appearance of the top layer depends on health of dermis 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Skin stem cells – some very high end skincare just beginning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to target skin stem cells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 Your Skin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3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layers – Epidermis, Dermis &amp; Subcutis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Visible signs of ageing reflects what’s happening at the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dermis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Unhealthy skin cells show up as skin problems &amp;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imperfections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Skin stem cells play the most important role in maintaining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and repairing of damaged skin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510326"/>
            <a:ext cx="9328150" cy="554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Importance of Skin Supplements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Ability to reach deep into the dermis layer (structural damage at dermis shows up 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the surface as wrinkles)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Effective in delivering large amounts of advance ingredients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Industry report: USD1.5b in 2009 will grow to USD2.5b by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Evolution of Skin Supplements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Generations of Skin Supplement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1G – Skin Food (Marine protein, collagen)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2G – Anti-Oxidants (Vitamins C&amp;E)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3G – UV Protection (special ingredients)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4G – Skin Stem Cells (plant stem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    cell extract)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85802" y="608319"/>
            <a:ext cx="8229600" cy="50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264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The MIREICA Breakthrough</a:t>
            </a:r>
          </a:p>
          <a:p>
            <a:pPr defTabSz="914264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First and only 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Nutri-Cosmetic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with patented Swiss plant stem cell extract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Skin has complex multi-dimensional needs – therefore, need a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sophisticated &amp; advance skin nutricosmetic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Uses NEW &amp; more powerful multi-functional ingredients with special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properties and functions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Integrating the best from Japan, France &amp; Switzerland – a product of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LiveLife Biosciences A.G., Zurich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NEW Multi-Functional Ingredients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1000 times more potent than conventional Vitamin E in inhibiting lipid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peroxidation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40 times higher oxygen quenching rate than beta-carotene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Stimulate biosynthesis of elastin &amp; collagen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Improve moisturization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Protect &amp; revive skin stem cells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71602" y="914400"/>
          <a:ext cx="7162800" cy="4724400"/>
        </p:xfrm>
        <a:graphic>
          <a:graphicData uri="http://schemas.openxmlformats.org/presentationml/2006/ole">
            <p:oleObj spid="_x0000_s26627" name="Document" r:id="rId3" imgW="5929084" imgH="4087469" progId="Word.Documen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30201" y="17718"/>
            <a:ext cx="9423400" cy="62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What are Stem Cells?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Two types of Stem Cells in Human Body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b="1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Embryonic: is pluripotent 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(i.e. has the capacity to differentiate into other cell types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eg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 muscle, blood, nerve tissue etc.)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b="1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Adult: to regulate, repair and rejuvenate tissues 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(can only differentiate into their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own cell types)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Skin Stem Cells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Found in basal layer of the epidermis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Re-organize, repair &amp; replenish our skin with fresh, healthy new cells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Responsible for maintaining youthful skin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Ratio of skin stem cells to skin cells is 1:10,000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Have the ability to create new skin cells and regenerate the skin for a lifetime,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theoretically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Age and environmental factors cause them to function less efficiently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They then have a limited life expectancy because of: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stress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poor diet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UV rays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Ozone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Smoking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51646"/>
            <a:ext cx="9906000" cy="27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2" y="409241"/>
            <a:ext cx="97536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26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2" y="-141112"/>
            <a:ext cx="9220200" cy="678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26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This accelerates the depletion of skin stem cells, reduce their regenerative ability &amp; cause DNA</a:t>
            </a:r>
          </a:p>
          <a:p>
            <a:pPr defTabSz="914264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damage, telomere shortening and  oxidative stress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Therefore, skin stem cell activity begins to slow down with age &amp; environmental damage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When stem cells become inactive, skin rejuvenation stops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However, under the right stimulus, stem cell activity could be jump-started to re-initiate skin 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rejuvenation –  </a:t>
            </a:r>
            <a:r>
              <a:rPr lang="en-US" sz="1400" b="1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the inspiration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The Swiss Breakthrough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Swiss scientists discovered a way to rejuvenate skin stem cells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Successfully cultivated &amp; harvested a novel stem cell extract, from an almost extinct fruit plant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species in Switzerland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This stem cell extract from plants is rich in epigenetic (growth) factors and metabolites –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nutrients for our skin stem cells – thus strengthening and prolonging the life of our skin stem 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cells – </a:t>
            </a:r>
            <a:r>
              <a:rPr lang="en-US" sz="1400" b="1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the solution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MIREICA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nutri-peau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Advanced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Comprehensive &amp; Sophisticated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Natural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4 proprietary formulations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The difference with other skin supplements</a:t>
            </a: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Beyond collagen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Beyond anti-oxidants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New advanced ingredients for skin health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Scientific breakthrough:  </a:t>
            </a:r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revive skin stem cells for skin rejuvenation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80263"/>
            <a:ext cx="9906000" cy="67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marL="342848" indent="-342848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NutriGene</a:t>
            </a:r>
            <a:r>
              <a:rPr lang="en-US" sz="1600" baseline="30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®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skin blueprints</a:t>
            </a:r>
          </a:p>
          <a:p>
            <a:pPr marL="342848" indent="-342848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Plant stem cell extract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UV protective ingredients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Lipids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Amino acids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NutriGene</a:t>
            </a:r>
            <a:r>
              <a:rPr lang="en-US" sz="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®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skin blueprints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– What it does –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Stimulates or jump-starts skin stem cell activity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Healthy skin stem cells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Wingdings" pitchFamily="2" charset="2"/>
              </a:rPr>
              <a:t>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‘Perfect’ skin cells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Wingdings" pitchFamily="2" charset="2"/>
              </a:rPr>
              <a:t>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radiant, youthful, beautiful skin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2.  OptaCell</a:t>
            </a:r>
            <a:r>
              <a:rPr lang="en-US" sz="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®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Brightening &amp; hydration booster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Plant ceramide complex from Japanese technology*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Lipids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*Prof. Igarashi – Graduate School of Pharmaceutical Sciences Hokkaido University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OptaCel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®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– What it does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Improves lipids synthesis, replenish essential skin lipids, restore lipidic balance for optimal barrier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function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Improves water retention &amp; moisturizing function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Brightening effect – lightening of pigmentation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155700" y="874061"/>
          <a:ext cx="7677150" cy="5109882"/>
        </p:xfrm>
        <a:graphic>
          <a:graphicData uri="http://schemas.openxmlformats.org/presentationml/2006/ole">
            <p:oleObj spid="_x0000_s1028" name="Slide" r:id="rId3" imgW="4570547" imgH="3427618" progId="PowerPoint.Slide.12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382855"/>
            <a:ext cx="9906000" cy="692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3. EnviroShield</a:t>
            </a:r>
            <a:r>
              <a:rPr lang="en-US" sz="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®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–  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skin defense shield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Astaxanthin: extracted and purified from specific algae with natural UV defense properties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Vitamin 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EnviroShield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®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– What it does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Strengthens internal defense against sun, environmental and oxidative stresses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Regulates melanin production, pigmentation and age spots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Protects skin collagen against oxidative cross-linking &amp;  degradation of new collagen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Micro-BioNutrients </a:t>
            </a:r>
            <a:r>
              <a:rPr lang="en-US" sz="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TM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Skin building blocks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Marine proteins and elastin peptides (in same ratio as in dermis)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Vitamins C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Omega 3 (DHA)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Amino Acids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Micro-BioNutrients</a:t>
            </a:r>
            <a:r>
              <a:rPr lang="en-US" sz="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TM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-What it does-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Stimulate biosynthesis of dermis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Enhance production of natural collagen &amp; elastin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Improves skin elasticity, firmness, smoothness and tone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Significantly reduces the appearance of fine lines and wrinkles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" y="-330853"/>
            <a:ext cx="9601200" cy="214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How long before I see results?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First month: start experiencing better skin hydration, smoothness and radiance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After 2 – 3 months: supple, elastic, less pigmentation, brighter, more even tone and wrinkle reduction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Regular use: revived skin stem cells rejuvenates skin, beautiful skin, perfecting from within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Verdana" pitchFamily="34" charset="0"/>
              </a:rPr>
              <a:t>                 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495800" cy="24384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3048563"/>
            <a:ext cx="9906000" cy="334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How do I take Mireica?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First empty sachet content into a glass &amp; then add cold water or juice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Stir lightly &amp; drink immediately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Best taken on empty stomach first thing in the morning or just before bedtime.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Is it safe for long-term?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Ingredients are natural, derived from plant and marine sources, and are known and regarded as safe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long term use in Japan, Europe and Switzerland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No known side effects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60400" y="405992"/>
            <a:ext cx="8997950" cy="46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Conclusion</a:t>
            </a:r>
            <a:endParaRPr lang="en-US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MIREICA</a:t>
            </a:r>
            <a:endParaRPr lang="en-US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Most Advanced Anti-Aging Nutricosmetic</a:t>
            </a:r>
            <a:endParaRPr lang="en-US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World’s first and Only</a:t>
            </a:r>
            <a:endParaRPr lang="en-US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 Plant Stem Cell Extract</a:t>
            </a:r>
            <a:endParaRPr lang="en-US" sz="4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651000" y="762000"/>
          <a:ext cx="6604000" cy="5105400"/>
        </p:xfrm>
        <a:graphic>
          <a:graphicData uri="http://schemas.openxmlformats.org/presentationml/2006/ole">
            <p:oleObj spid="_x0000_s20482" name="Slide" r:id="rId3" imgW="4570547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676402" y="1066800"/>
          <a:ext cx="6743700" cy="4419600"/>
        </p:xfrm>
        <a:graphic>
          <a:graphicData uri="http://schemas.openxmlformats.org/presentationml/2006/ole">
            <p:oleObj spid="_x0000_s21506" name="Slide" r:id="rId3" imgW="4570547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676400" y="1066803"/>
          <a:ext cx="6553200" cy="4419599"/>
        </p:xfrm>
        <a:graphic>
          <a:graphicData uri="http://schemas.openxmlformats.org/presentationml/2006/ole">
            <p:oleObj spid="_x0000_s14339" name="Slide" r:id="rId3" imgW="4570547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24000" y="1143000"/>
          <a:ext cx="6902450" cy="4495800"/>
        </p:xfrm>
        <a:graphic>
          <a:graphicData uri="http://schemas.openxmlformats.org/presentationml/2006/ole">
            <p:oleObj spid="_x0000_s22530" name="Slide" r:id="rId3" imgW="4570547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816100" y="1066803"/>
          <a:ext cx="6026150" cy="3954463"/>
        </p:xfrm>
        <a:graphic>
          <a:graphicData uri="http://schemas.openxmlformats.org/presentationml/2006/ole">
            <p:oleObj spid="_x0000_s15363" name="Slide" r:id="rId3" imgW="4570547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524000" y="1066800"/>
          <a:ext cx="7239000" cy="4724400"/>
        </p:xfrm>
        <a:graphic>
          <a:graphicData uri="http://schemas.openxmlformats.org/presentationml/2006/ole">
            <p:oleObj spid="_x0000_s16385" name="Slide" r:id="rId3" imgW="4570547" imgH="3427618" progId="PowerPoint.Slide.12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-193309"/>
            <a:ext cx="188517" cy="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315" tIns="46659" rIns="93315" bIns="4665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600200" y="1295402"/>
          <a:ext cx="6477000" cy="4267199"/>
        </p:xfrm>
        <a:graphic>
          <a:graphicData uri="http://schemas.openxmlformats.org/presentationml/2006/ole">
            <p:oleObj spid="_x0000_s23554" name="Slide" r:id="rId3" imgW="4570547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1002</Words>
  <Application>Microsoft Office PowerPoint</Application>
  <PresentationFormat>A4 Paper (210x297 mm)</PresentationFormat>
  <Paragraphs>203</Paragraphs>
  <Slides>22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C:\Users\Annatjie\Desktop\Mireica\Mireica training material\MIREICA TRAINING MANUAL FINAL.rtf</vt:lpstr>
      <vt:lpstr>C:\Users\Annatjie\Desktop\page 6.rtf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Annatjie</dc:creator>
  <cp:lastModifiedBy>Annatjie</cp:lastModifiedBy>
  <cp:revision>21</cp:revision>
  <dcterms:created xsi:type="dcterms:W3CDTF">2010-05-17T21:40:31Z</dcterms:created>
  <dcterms:modified xsi:type="dcterms:W3CDTF">2010-05-18T09:22:04Z</dcterms:modified>
</cp:coreProperties>
</file>